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9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9" r:id="rId11"/>
    <p:sldId id="290" r:id="rId12"/>
    <p:sldId id="291" r:id="rId13"/>
    <p:sldId id="292" r:id="rId14"/>
    <p:sldId id="293" r:id="rId15"/>
    <p:sldId id="294" r:id="rId16"/>
    <p:sldId id="297" r:id="rId17"/>
    <p:sldId id="298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99FF"/>
    <a:srgbClr val="00FFCC"/>
    <a:srgbClr val="00CC99"/>
    <a:srgbClr val="0066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26" autoAdjust="0"/>
    <p:restoredTop sz="94836" autoAdjust="0"/>
  </p:normalViewPr>
  <p:slideViewPr>
    <p:cSldViewPr snapToGrid="0">
      <p:cViewPr>
        <p:scale>
          <a:sx n="70" d="100"/>
          <a:sy n="70" d="100"/>
        </p:scale>
        <p:origin x="-165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-242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lnSpc>
                <a:spcPct val="80000"/>
              </a:lnSpc>
              <a:spcBef>
                <a:spcPct val="2000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lnSpc>
                <a:spcPct val="80000"/>
              </a:lnSpc>
              <a:spcBef>
                <a:spcPct val="2000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856B4D21-27A2-4D27-9B4E-C30CD669DC4E}" type="datetimeFigureOut">
              <a:rPr lang="en-US"/>
              <a:pPr>
                <a:defRPr/>
              </a:pPr>
              <a:t>2/22/2012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lnSpc>
                <a:spcPct val="80000"/>
              </a:lnSpc>
              <a:spcBef>
                <a:spcPct val="2000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lnSpc>
                <a:spcPct val="80000"/>
              </a:lnSpc>
              <a:spcBef>
                <a:spcPct val="2000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AF37862F-72BA-4553-8704-C0A32517EBA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>
                <a:cs typeface="+mn-cs"/>
              </a:defRPr>
            </a:lvl1pPr>
          </a:lstStyle>
          <a:p>
            <a:pPr>
              <a:defRPr/>
            </a:pPr>
            <a:fld id="{F0B7C764-18E9-451A-88B9-D32E3F2ED334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7C32F6-90A6-42EF-A5F4-2D9B8C610A4E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295400"/>
            <a:ext cx="8229600" cy="1143000"/>
          </a:xfrm>
        </p:spPr>
        <p:txBody>
          <a:bodyPr/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11575" y="2819400"/>
            <a:ext cx="5051425" cy="12954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B7309-CD50-4F33-BC0D-D1D527063898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D160A-D0A3-4431-879B-5802C45768B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304800"/>
            <a:ext cx="1752600" cy="5662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304800"/>
            <a:ext cx="5105400" cy="5662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86455-22C8-4130-96F1-1F4AE707CC17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752600" y="304800"/>
            <a:ext cx="7010400" cy="5662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FD07D-B9B9-42E3-B9BD-322E7F71B02A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AAEE8-0B4C-4DFA-AFC7-8AE5CEA69317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A02A5-1ABF-4520-A104-3574E1BC2205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1395413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1395413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F3227-E522-4B6B-A04A-E678AE58A790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247C1-A7C6-4602-A80C-2E4F84163BF7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9BBAE-48AE-4299-ADC8-99C6D874366B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6D798-A724-4003-AAD5-C477D9FBE637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B9A33-3AC8-4BF7-A414-0602C1655645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2806F-025E-452F-BCA8-F3A5F79138B7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3048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1395413"/>
            <a:ext cx="7010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5000" y="6400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16413" y="6400800"/>
            <a:ext cx="2084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91400" y="6400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cs typeface="+mn-cs"/>
              </a:defRPr>
            </a:lvl1pPr>
          </a:lstStyle>
          <a:p>
            <a:pPr>
              <a:defRPr/>
            </a:pPr>
            <a:fld id="{FB057C6C-C337-49E3-BBD7-057D1FFFD9AF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700" r:id="rId12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200" i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339850"/>
            <a:ext cx="7405689" cy="1143000"/>
          </a:xfrm>
        </p:spPr>
        <p:txBody>
          <a:bodyPr/>
          <a:lstStyle/>
          <a:p>
            <a:pPr eaLnBrk="1" hangingPunct="1"/>
            <a:r>
              <a:rPr lang="es-CO" dirty="0" smtClean="0"/>
              <a:t>Ambientes activos de aprendizaje con integración de tecnología, para la comprensión de grandes ideas </a:t>
            </a:r>
            <a:endParaRPr lang="en-US" dirty="0" smtClean="0"/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06725" y="3371850"/>
            <a:ext cx="5248275" cy="311785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b="1" dirty="0" smtClean="0"/>
              <a:t>METACURSOS</a:t>
            </a:r>
          </a:p>
          <a:p>
            <a:pPr eaLnBrk="1" hangingPunct="1">
              <a:spcBef>
                <a:spcPct val="0"/>
              </a:spcBef>
            </a:pPr>
            <a:r>
              <a:rPr lang="es-CO" b="1" i="1" dirty="0" err="1" smtClean="0"/>
              <a:t>Alvaro</a:t>
            </a:r>
            <a:r>
              <a:rPr lang="es-CO" b="1" i="1" dirty="0" smtClean="0"/>
              <a:t> </a:t>
            </a:r>
            <a:r>
              <a:rPr lang="es-CO" b="1" i="1" dirty="0" smtClean="0"/>
              <a:t>H </a:t>
            </a:r>
            <a:r>
              <a:rPr lang="es-CO" b="1" i="1" dirty="0" err="1" smtClean="0"/>
              <a:t>Galvis</a:t>
            </a:r>
            <a:r>
              <a:rPr lang="es-CO" b="1" i="1" dirty="0" smtClean="0"/>
              <a:t>, </a:t>
            </a:r>
          </a:p>
          <a:p>
            <a:pPr eaLnBrk="1" hangingPunct="1">
              <a:spcBef>
                <a:spcPct val="0"/>
              </a:spcBef>
            </a:pPr>
            <a:r>
              <a:rPr lang="es-CO" b="1" i="1" dirty="0" smtClean="0"/>
              <a:t>Liliana Pedraza</a:t>
            </a:r>
            <a:endParaRPr lang="en-US" b="1" i="1" dirty="0" smtClean="0"/>
          </a:p>
          <a:p>
            <a:pPr eaLnBrk="1" hangingPunct="1">
              <a:spcBef>
                <a:spcPct val="0"/>
              </a:spcBef>
            </a:pPr>
            <a:endParaRPr lang="es-ES" b="1" i="1" dirty="0" smtClean="0"/>
          </a:p>
          <a:p>
            <a:pPr eaLnBrk="1" hangingPunct="1">
              <a:spcBef>
                <a:spcPct val="0"/>
              </a:spcBef>
            </a:pPr>
            <a:r>
              <a:rPr lang="es-ES" b="1" i="1" dirty="0" smtClean="0"/>
              <a:t>TECNICAS  DE INVESTIGACION:</a:t>
            </a:r>
          </a:p>
          <a:p>
            <a:pPr eaLnBrk="1" hangingPunct="1">
              <a:spcBef>
                <a:spcPct val="0"/>
              </a:spcBef>
            </a:pPr>
            <a:r>
              <a:rPr lang="es-ES" b="1" i="1" dirty="0" smtClean="0"/>
              <a:t>Esperanza Nieto</a:t>
            </a:r>
          </a:p>
          <a:p>
            <a:pPr eaLnBrk="1" hangingPunct="1">
              <a:spcBef>
                <a:spcPct val="0"/>
              </a:spcBef>
            </a:pPr>
            <a:r>
              <a:rPr lang="es-ES" b="1" i="1" dirty="0" smtClean="0"/>
              <a:t>Sonia Mendoza</a:t>
            </a:r>
          </a:p>
          <a:p>
            <a:pPr eaLnBrk="1" hangingPunct="1">
              <a:spcBef>
                <a:spcPct val="0"/>
              </a:spcBef>
            </a:pPr>
            <a:r>
              <a:rPr lang="es-ES" b="1" i="1" dirty="0" smtClean="0"/>
              <a:t>Jorge </a:t>
            </a:r>
            <a:r>
              <a:rPr lang="es-ES" b="1" i="1" dirty="0" err="1" smtClean="0"/>
              <a:t>Montealegre</a:t>
            </a:r>
            <a:endParaRPr lang="en-US" b="1" i="1" dirty="0" smtClean="0"/>
          </a:p>
        </p:txBody>
      </p:sp>
    </p:spTree>
  </p:cSld>
  <p:clrMapOvr>
    <a:masterClrMapping/>
  </p:clrMapOvr>
  <p:transition advTm="30281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s-CO" sz="2800" dirty="0" smtClean="0"/>
              <a:t>Resultados observables y conocimientos errados</a:t>
            </a:r>
            <a:endParaRPr lang="es-ES" sz="28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816100" y="2259012"/>
            <a:ext cx="7050088" cy="2831603"/>
          </a:xfrm>
        </p:spPr>
        <p:txBody>
          <a:bodyPr/>
          <a:lstStyle/>
          <a:p>
            <a:pPr algn="just" eaLnBrk="1" hangingPunct="1"/>
            <a:r>
              <a:rPr lang="es-CO" dirty="0" smtClean="0"/>
              <a:t>Los resultados observables demuestran la capacidad de</a:t>
            </a:r>
            <a:r>
              <a:rPr lang="es-ES" dirty="0" smtClean="0"/>
              <a:t> utilizar conocimientos y habilidades con eficacia</a:t>
            </a:r>
            <a:r>
              <a:rPr lang="es-ES" dirty="0" smtClean="0"/>
              <a:t>.</a:t>
            </a:r>
          </a:p>
          <a:p>
            <a:pPr algn="just" eaLnBrk="1" hangingPunct="1"/>
            <a:endParaRPr lang="es-ES" dirty="0" smtClean="0"/>
          </a:p>
          <a:p>
            <a:pPr algn="just" eaLnBrk="1" hangingPunct="1"/>
            <a:r>
              <a:rPr lang="es-CO" dirty="0" smtClean="0"/>
              <a:t>Los conocimientos errados son concepciones falsas o malos entendidos sobre una idea</a:t>
            </a:r>
            <a:endParaRPr lang="es-ES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/>
          </p:cNvSpPr>
          <p:nvPr/>
        </p:nvSpPr>
        <p:spPr bwMode="auto">
          <a:xfrm>
            <a:off x="1708150" y="450850"/>
            <a:ext cx="713105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CO" sz="3200" b="1">
                <a:solidFill>
                  <a:srgbClr val="006666"/>
                </a:solidFill>
                <a:latin typeface="Tahoma" pitchFamily="34" charset="0"/>
              </a:rPr>
              <a:t>Estructura conceptual del diseño </a:t>
            </a:r>
            <a:endParaRPr lang="en-US" sz="3200" b="1">
              <a:solidFill>
                <a:srgbClr val="006666"/>
              </a:solidFill>
              <a:latin typeface="Tahoma" pitchFamily="34" charset="0"/>
            </a:endParaRPr>
          </a:p>
        </p:txBody>
      </p:sp>
      <p:pic>
        <p:nvPicPr>
          <p:cNvPr id="19465" name="Picture 9" descr="Entendimient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8375" y="1695450"/>
            <a:ext cx="6072188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4387850" y="4279900"/>
            <a:ext cx="4681538" cy="1981200"/>
            <a:chOff x="2764" y="2680"/>
            <a:chExt cx="2949" cy="1248"/>
          </a:xfrm>
        </p:grpSpPr>
        <p:pic>
          <p:nvPicPr>
            <p:cNvPr id="6149" name="Picture 22" descr="TaRubricas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64" y="2812"/>
              <a:ext cx="2949" cy="1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0" name="Freeform 23"/>
            <p:cNvSpPr>
              <a:spLocks/>
            </p:cNvSpPr>
            <p:nvPr/>
          </p:nvSpPr>
          <p:spPr bwMode="auto">
            <a:xfrm>
              <a:off x="3712" y="2704"/>
              <a:ext cx="120" cy="128"/>
            </a:xfrm>
            <a:custGeom>
              <a:avLst/>
              <a:gdLst>
                <a:gd name="T0" fmla="*/ 120 w 120"/>
                <a:gd name="T1" fmla="*/ 128 h 128"/>
                <a:gd name="T2" fmla="*/ 0 w 120"/>
                <a:gd name="T3" fmla="*/ 0 h 128"/>
                <a:gd name="T4" fmla="*/ 0 60000 65536"/>
                <a:gd name="T5" fmla="*/ 0 60000 65536"/>
                <a:gd name="T6" fmla="*/ 0 w 120"/>
                <a:gd name="T7" fmla="*/ 0 h 128"/>
                <a:gd name="T8" fmla="*/ 120 w 120"/>
                <a:gd name="T9" fmla="*/ 128 h 12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0" h="128">
                  <a:moveTo>
                    <a:pt x="120" y="128"/>
                  </a:moveTo>
                  <a:cubicBezTo>
                    <a:pt x="70" y="74"/>
                    <a:pt x="20" y="21"/>
                    <a:pt x="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6151" name="Freeform 24"/>
            <p:cNvSpPr>
              <a:spLocks/>
            </p:cNvSpPr>
            <p:nvPr/>
          </p:nvSpPr>
          <p:spPr bwMode="auto">
            <a:xfrm>
              <a:off x="3464" y="2696"/>
              <a:ext cx="176" cy="128"/>
            </a:xfrm>
            <a:custGeom>
              <a:avLst/>
              <a:gdLst>
                <a:gd name="T0" fmla="*/ 0 w 192"/>
                <a:gd name="T1" fmla="*/ 128 h 104"/>
                <a:gd name="T2" fmla="*/ 176 w 192"/>
                <a:gd name="T3" fmla="*/ 0 h 104"/>
                <a:gd name="T4" fmla="*/ 0 60000 65536"/>
                <a:gd name="T5" fmla="*/ 0 60000 65536"/>
                <a:gd name="T6" fmla="*/ 0 w 192"/>
                <a:gd name="T7" fmla="*/ 0 h 104"/>
                <a:gd name="T8" fmla="*/ 192 w 192"/>
                <a:gd name="T9" fmla="*/ 104 h 10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92" h="104">
                  <a:moveTo>
                    <a:pt x="0" y="104"/>
                  </a:moveTo>
                  <a:cubicBezTo>
                    <a:pt x="80" y="60"/>
                    <a:pt x="160" y="17"/>
                    <a:pt x="192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6152" name="Freeform 25"/>
            <p:cNvSpPr>
              <a:spLocks/>
            </p:cNvSpPr>
            <p:nvPr/>
          </p:nvSpPr>
          <p:spPr bwMode="auto">
            <a:xfrm>
              <a:off x="3656" y="2680"/>
              <a:ext cx="40" cy="160"/>
            </a:xfrm>
            <a:custGeom>
              <a:avLst/>
              <a:gdLst>
                <a:gd name="T0" fmla="*/ 0 w 64"/>
                <a:gd name="T1" fmla="*/ 160 h 136"/>
                <a:gd name="T2" fmla="*/ 40 w 64"/>
                <a:gd name="T3" fmla="*/ 0 h 136"/>
                <a:gd name="T4" fmla="*/ 0 60000 65536"/>
                <a:gd name="T5" fmla="*/ 0 60000 65536"/>
                <a:gd name="T6" fmla="*/ 0 w 64"/>
                <a:gd name="T7" fmla="*/ 0 h 136"/>
                <a:gd name="T8" fmla="*/ 64 w 64"/>
                <a:gd name="T9" fmla="*/ 136 h 1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4" h="136">
                  <a:moveTo>
                    <a:pt x="0" y="136"/>
                  </a:moveTo>
                  <a:cubicBezTo>
                    <a:pt x="26" y="79"/>
                    <a:pt x="53" y="23"/>
                    <a:pt x="64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/>
          </p:cNvSpPr>
          <p:nvPr/>
        </p:nvSpPr>
        <p:spPr bwMode="auto">
          <a:xfrm>
            <a:off x="1608138" y="482600"/>
            <a:ext cx="7535862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CO" sz="2800" b="1">
                <a:solidFill>
                  <a:srgbClr val="006666"/>
                </a:solidFill>
                <a:latin typeface="Tahoma" pitchFamily="34" charset="0"/>
              </a:rPr>
              <a:t>Actividad 4: Matriz de evaluación</a:t>
            </a:r>
            <a:endParaRPr lang="en-US" sz="2800" b="1">
              <a:solidFill>
                <a:srgbClr val="006666"/>
              </a:solidFill>
              <a:latin typeface="Tahoma" pitchFamily="34" charset="0"/>
            </a:endParaRPr>
          </a:p>
        </p:txBody>
      </p:sp>
      <p:sp>
        <p:nvSpPr>
          <p:cNvPr id="29701" name="Content Placeholder 2"/>
          <p:cNvSpPr>
            <a:spLocks/>
          </p:cNvSpPr>
          <p:nvPr/>
        </p:nvSpPr>
        <p:spPr bwMode="auto">
          <a:xfrm>
            <a:off x="1676400" y="1446213"/>
            <a:ext cx="7073900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50000"/>
              </a:spcBef>
              <a:buFontTx/>
              <a:buChar char="•"/>
            </a:pPr>
            <a:r>
              <a:rPr lang="en-US" sz="2200" dirty="0"/>
              <a:t>Para </a:t>
            </a:r>
            <a:r>
              <a:rPr lang="en-US" sz="2200" dirty="0" err="1"/>
              <a:t>cada</a:t>
            </a:r>
            <a:r>
              <a:rPr lang="en-US" sz="2200" dirty="0"/>
              <a:t> </a:t>
            </a:r>
            <a:r>
              <a:rPr lang="en-US" sz="2200" dirty="0" err="1"/>
              <a:t>entendimiento</a:t>
            </a:r>
            <a:r>
              <a:rPr lang="en-US" sz="2200" dirty="0"/>
              <a:t> perdurable </a:t>
            </a:r>
            <a:r>
              <a:rPr lang="en-US" sz="2200" dirty="0" err="1"/>
              <a:t>que</a:t>
            </a:r>
            <a:r>
              <a:rPr lang="en-US" sz="2200" dirty="0"/>
              <a:t> </a:t>
            </a:r>
            <a:r>
              <a:rPr lang="en-US" sz="2200" dirty="0" err="1"/>
              <a:t>subyace</a:t>
            </a:r>
            <a:r>
              <a:rPr lang="en-US" sz="2200" dirty="0"/>
              <a:t> a la </a:t>
            </a:r>
            <a:r>
              <a:rPr lang="en-US" sz="2200" dirty="0" err="1"/>
              <a:t>gran</a:t>
            </a:r>
            <a:r>
              <a:rPr lang="en-US" sz="2200" dirty="0"/>
              <a:t> idea </a:t>
            </a:r>
            <a:r>
              <a:rPr lang="en-US" sz="2200" dirty="0" smtClean="0"/>
              <a:t>se </a:t>
            </a:r>
            <a:r>
              <a:rPr lang="en-US" sz="2200" dirty="0" err="1" smtClean="0"/>
              <a:t>construye</a:t>
            </a:r>
            <a:r>
              <a:rPr lang="en-US" sz="2200" dirty="0" smtClean="0"/>
              <a:t> </a:t>
            </a:r>
            <a:r>
              <a:rPr lang="en-US" sz="2200" dirty="0"/>
              <a:t>la </a:t>
            </a:r>
            <a:r>
              <a:rPr lang="en-US" sz="2200" dirty="0" err="1"/>
              <a:t>matriz</a:t>
            </a:r>
            <a:r>
              <a:rPr lang="en-US" sz="2200" dirty="0"/>
              <a:t> de </a:t>
            </a:r>
            <a:r>
              <a:rPr lang="en-US" sz="2200" dirty="0" err="1"/>
              <a:t>evaluación</a:t>
            </a:r>
            <a:endParaRPr lang="en-US" sz="2200" dirty="0"/>
          </a:p>
        </p:txBody>
      </p:sp>
      <p:pic>
        <p:nvPicPr>
          <p:cNvPr id="29966" name="Picture 270" descr="Rubrica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67088" y="4452938"/>
            <a:ext cx="5481637" cy="2265362"/>
          </a:xfrm>
        </p:spPr>
      </p:pic>
      <p:pic>
        <p:nvPicPr>
          <p:cNvPr id="29968" name="Picture 272" descr="referentesEv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7050" y="2681288"/>
            <a:ext cx="38481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993" name="Rectangle 297"/>
          <p:cNvSpPr>
            <a:spLocks noChangeArrowheads="1"/>
          </p:cNvSpPr>
          <p:nvPr/>
        </p:nvSpPr>
        <p:spPr bwMode="auto">
          <a:xfrm>
            <a:off x="4457700" y="2667000"/>
            <a:ext cx="1168400" cy="1600200"/>
          </a:xfrm>
          <a:prstGeom prst="rect">
            <a:avLst/>
          </a:prstGeom>
          <a:noFill/>
          <a:ln w="28575">
            <a:solidFill>
              <a:srgbClr val="99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9994" name="Rectangle 298"/>
          <p:cNvSpPr>
            <a:spLocks noChangeArrowheads="1"/>
          </p:cNvSpPr>
          <p:nvPr/>
        </p:nvSpPr>
        <p:spPr bwMode="auto">
          <a:xfrm>
            <a:off x="4686300" y="4483100"/>
            <a:ext cx="965200" cy="2108200"/>
          </a:xfrm>
          <a:prstGeom prst="rect">
            <a:avLst/>
          </a:prstGeom>
          <a:noFill/>
          <a:ln w="28575">
            <a:solidFill>
              <a:srgbClr val="99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9995" name="Rectangle 299"/>
          <p:cNvSpPr>
            <a:spLocks noChangeArrowheads="1"/>
          </p:cNvSpPr>
          <p:nvPr/>
        </p:nvSpPr>
        <p:spPr bwMode="auto">
          <a:xfrm>
            <a:off x="2717800" y="2641600"/>
            <a:ext cx="977900" cy="16510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9996" name="Rectangle 300"/>
          <p:cNvSpPr>
            <a:spLocks noChangeArrowheads="1"/>
          </p:cNvSpPr>
          <p:nvPr/>
        </p:nvSpPr>
        <p:spPr bwMode="auto">
          <a:xfrm>
            <a:off x="3365500" y="4483100"/>
            <a:ext cx="927100" cy="2108200"/>
          </a:xfrm>
          <a:prstGeom prst="rect">
            <a:avLst/>
          </a:prstGeom>
          <a:noFill/>
          <a:ln w="2857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/>
      <p:bldP spid="29993" grpId="0" animBg="1"/>
      <p:bldP spid="29994" grpId="0" animBg="1"/>
      <p:bldP spid="29995" grpId="0" animBg="1"/>
      <p:bldP spid="2999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Grandesidea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0188" y="0"/>
            <a:ext cx="5467350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663700" y="889000"/>
            <a:ext cx="6959600" cy="2006600"/>
            <a:chOff x="968" y="600"/>
            <a:chExt cx="4384" cy="1264"/>
          </a:xfrm>
        </p:grpSpPr>
        <p:pic>
          <p:nvPicPr>
            <p:cNvPr id="19481" name="Picture 6" descr="Entendimientos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8" y="768"/>
              <a:ext cx="4384" cy="1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Line 7"/>
            <p:cNvSpPr>
              <a:spLocks noChangeShapeType="1"/>
            </p:cNvSpPr>
            <p:nvPr/>
          </p:nvSpPr>
          <p:spPr bwMode="auto">
            <a:xfrm>
              <a:off x="2144" y="616"/>
              <a:ext cx="672" cy="1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19483" name="Line 8"/>
            <p:cNvSpPr>
              <a:spLocks noChangeShapeType="1"/>
            </p:cNvSpPr>
            <p:nvPr/>
          </p:nvSpPr>
          <p:spPr bwMode="auto">
            <a:xfrm>
              <a:off x="2768" y="624"/>
              <a:ext cx="136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19484" name="Line 9"/>
            <p:cNvSpPr>
              <a:spLocks noChangeShapeType="1"/>
            </p:cNvSpPr>
            <p:nvPr/>
          </p:nvSpPr>
          <p:spPr bwMode="auto">
            <a:xfrm flipH="1">
              <a:off x="3024" y="600"/>
              <a:ext cx="496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036888" y="1079500"/>
            <a:ext cx="6096000" cy="4221163"/>
            <a:chOff x="1920" y="697"/>
            <a:chExt cx="3840" cy="2659"/>
          </a:xfrm>
        </p:grpSpPr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1920" y="697"/>
              <a:ext cx="3840" cy="2659"/>
              <a:chOff x="1920" y="697"/>
              <a:chExt cx="3840" cy="2659"/>
            </a:xfrm>
          </p:grpSpPr>
          <p:pic>
            <p:nvPicPr>
              <p:cNvPr id="19477" name="Picture 12" descr="TaRubricas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20" y="1844"/>
                <a:ext cx="3840" cy="15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478" name="Text Box 13"/>
              <p:cNvSpPr txBox="1">
                <a:spLocks noChangeArrowheads="1"/>
              </p:cNvSpPr>
              <p:nvPr/>
            </p:nvSpPr>
            <p:spPr bwMode="auto">
              <a:xfrm>
                <a:off x="5030" y="1731"/>
                <a:ext cx="600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CO" sz="800">
                    <a:latin typeface="Tahoma" pitchFamily="34" charset="0"/>
                  </a:rPr>
                  <a:t>Sirve para definir</a:t>
                </a:r>
                <a:endParaRPr lang="es-ES" sz="800">
                  <a:latin typeface="Tahoma" pitchFamily="34" charset="0"/>
                </a:endParaRPr>
              </a:p>
            </p:txBody>
          </p:sp>
          <p:sp>
            <p:nvSpPr>
              <p:cNvPr id="19479" name="Freeform 14"/>
              <p:cNvSpPr>
                <a:spLocks/>
              </p:cNvSpPr>
              <p:nvPr/>
            </p:nvSpPr>
            <p:spPr bwMode="auto">
              <a:xfrm>
                <a:off x="3368" y="697"/>
                <a:ext cx="2320" cy="1071"/>
              </a:xfrm>
              <a:custGeom>
                <a:avLst/>
                <a:gdLst>
                  <a:gd name="T0" fmla="*/ 0 w 2320"/>
                  <a:gd name="T1" fmla="*/ 263 h 1071"/>
                  <a:gd name="T2" fmla="*/ 1984 w 2320"/>
                  <a:gd name="T3" fmla="*/ 135 h 1071"/>
                  <a:gd name="T4" fmla="*/ 2016 w 2320"/>
                  <a:gd name="T5" fmla="*/ 1071 h 1071"/>
                  <a:gd name="T6" fmla="*/ 0 60000 65536"/>
                  <a:gd name="T7" fmla="*/ 0 60000 65536"/>
                  <a:gd name="T8" fmla="*/ 0 60000 65536"/>
                  <a:gd name="T9" fmla="*/ 0 w 2320"/>
                  <a:gd name="T10" fmla="*/ 0 h 1071"/>
                  <a:gd name="T11" fmla="*/ 2320 w 2320"/>
                  <a:gd name="T12" fmla="*/ 1071 h 107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20" h="1071">
                    <a:moveTo>
                      <a:pt x="0" y="263"/>
                    </a:moveTo>
                    <a:cubicBezTo>
                      <a:pt x="824" y="131"/>
                      <a:pt x="1648" y="0"/>
                      <a:pt x="1984" y="135"/>
                    </a:cubicBezTo>
                    <a:cubicBezTo>
                      <a:pt x="2320" y="270"/>
                      <a:pt x="2011" y="915"/>
                      <a:pt x="2016" y="1071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480" name="Line 15"/>
              <p:cNvSpPr>
                <a:spLocks noChangeShapeType="1"/>
              </p:cNvSpPr>
              <p:nvPr/>
            </p:nvSpPr>
            <p:spPr bwMode="auto">
              <a:xfrm>
                <a:off x="4680" y="1096"/>
                <a:ext cx="536" cy="5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sp>
          <p:nvSpPr>
            <p:cNvPr id="19476" name="Line 16"/>
            <p:cNvSpPr>
              <a:spLocks noChangeShapeType="1"/>
            </p:cNvSpPr>
            <p:nvPr/>
          </p:nvSpPr>
          <p:spPr bwMode="auto">
            <a:xfrm flipH="1">
              <a:off x="5344" y="1840"/>
              <a:ext cx="40" cy="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19460" name="Rectangle 22"/>
          <p:cNvSpPr>
            <a:spLocks noChangeArrowheads="1"/>
          </p:cNvSpPr>
          <p:nvPr/>
        </p:nvSpPr>
        <p:spPr bwMode="auto">
          <a:xfrm>
            <a:off x="7481888" y="344488"/>
            <a:ext cx="842962" cy="487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CO"/>
          </a:p>
        </p:txBody>
      </p:sp>
      <p:sp>
        <p:nvSpPr>
          <p:cNvPr id="19461" name="Rectangle 23"/>
          <p:cNvSpPr>
            <a:spLocks noChangeArrowheads="1"/>
          </p:cNvSpPr>
          <p:nvPr/>
        </p:nvSpPr>
        <p:spPr bwMode="auto">
          <a:xfrm>
            <a:off x="7824788" y="1577975"/>
            <a:ext cx="842962" cy="487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CO"/>
          </a:p>
        </p:txBody>
      </p:sp>
      <p:grpSp>
        <p:nvGrpSpPr>
          <p:cNvPr id="6" name="Group 26"/>
          <p:cNvGrpSpPr>
            <a:grpSpLocks/>
          </p:cNvGrpSpPr>
          <p:nvPr/>
        </p:nvGrpSpPr>
        <p:grpSpPr bwMode="auto">
          <a:xfrm>
            <a:off x="2044700" y="2895600"/>
            <a:ext cx="6813550" cy="3651250"/>
            <a:chOff x="1288" y="1824"/>
            <a:chExt cx="4292" cy="2300"/>
          </a:xfrm>
        </p:grpSpPr>
        <p:grpSp>
          <p:nvGrpSpPr>
            <p:cNvPr id="7" name="Group 50"/>
            <p:cNvGrpSpPr>
              <a:grpSpLocks/>
            </p:cNvGrpSpPr>
            <p:nvPr/>
          </p:nvGrpSpPr>
          <p:grpSpPr bwMode="auto">
            <a:xfrm>
              <a:off x="1288" y="1824"/>
              <a:ext cx="4240" cy="2300"/>
              <a:chOff x="1288" y="1824"/>
              <a:chExt cx="4240" cy="2300"/>
            </a:xfrm>
          </p:grpSpPr>
          <p:grpSp>
            <p:nvGrpSpPr>
              <p:cNvPr id="8" name="Group 51"/>
              <p:cNvGrpSpPr>
                <a:grpSpLocks/>
              </p:cNvGrpSpPr>
              <p:nvPr/>
            </p:nvGrpSpPr>
            <p:grpSpPr bwMode="auto">
              <a:xfrm>
                <a:off x="1432" y="1840"/>
                <a:ext cx="4096" cy="2284"/>
                <a:chOff x="1528" y="1840"/>
                <a:chExt cx="3840" cy="2212"/>
              </a:xfrm>
            </p:grpSpPr>
            <p:sp>
              <p:nvSpPr>
                <p:cNvPr id="19472" name="Line 52"/>
                <p:cNvSpPr>
                  <a:spLocks noChangeShapeType="1"/>
                </p:cNvSpPr>
                <p:nvPr/>
              </p:nvSpPr>
              <p:spPr bwMode="auto">
                <a:xfrm flipH="1">
                  <a:off x="4448" y="2352"/>
                  <a:ext cx="640" cy="11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O"/>
                </a:p>
              </p:txBody>
            </p:sp>
            <p:pic>
              <p:nvPicPr>
                <p:cNvPr id="19473" name="Picture 53" descr="Resto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528" y="3500"/>
                  <a:ext cx="3840" cy="5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9474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3136" y="1840"/>
                  <a:ext cx="64" cy="166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CO"/>
                </a:p>
              </p:txBody>
            </p:sp>
          </p:grpSp>
          <p:sp>
            <p:nvSpPr>
              <p:cNvPr id="19470" name="Line 55"/>
              <p:cNvSpPr>
                <a:spLocks noChangeShapeType="1"/>
              </p:cNvSpPr>
              <p:nvPr/>
            </p:nvSpPr>
            <p:spPr bwMode="auto">
              <a:xfrm>
                <a:off x="1776" y="1824"/>
                <a:ext cx="56" cy="18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19471" name="Line 56"/>
              <p:cNvSpPr>
                <a:spLocks noChangeShapeType="1"/>
              </p:cNvSpPr>
              <p:nvPr/>
            </p:nvSpPr>
            <p:spPr bwMode="auto">
              <a:xfrm>
                <a:off x="1288" y="1824"/>
                <a:ext cx="440" cy="18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sp>
          <p:nvSpPr>
            <p:cNvPr id="19468" name="Rectangle 25"/>
            <p:cNvSpPr>
              <a:spLocks noChangeArrowheads="1"/>
            </p:cNvSpPr>
            <p:nvPr/>
          </p:nvSpPr>
          <p:spPr bwMode="auto">
            <a:xfrm>
              <a:off x="5049" y="3806"/>
              <a:ext cx="531" cy="30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O"/>
            </a:p>
          </p:txBody>
        </p:sp>
      </p:grpSp>
      <p:sp>
        <p:nvSpPr>
          <p:cNvPr id="19463" name="Rectangle 27"/>
          <p:cNvSpPr>
            <a:spLocks noChangeArrowheads="1"/>
          </p:cNvSpPr>
          <p:nvPr/>
        </p:nvSpPr>
        <p:spPr bwMode="auto">
          <a:xfrm>
            <a:off x="7548563" y="344488"/>
            <a:ext cx="842962" cy="487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CO"/>
          </a:p>
        </p:txBody>
      </p:sp>
      <p:sp>
        <p:nvSpPr>
          <p:cNvPr id="19464" name="Rectangle 29"/>
          <p:cNvSpPr>
            <a:spLocks noChangeArrowheads="1"/>
          </p:cNvSpPr>
          <p:nvPr/>
        </p:nvSpPr>
        <p:spPr bwMode="auto">
          <a:xfrm>
            <a:off x="7824788" y="1577975"/>
            <a:ext cx="842962" cy="487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CO"/>
          </a:p>
        </p:txBody>
      </p:sp>
      <p:sp>
        <p:nvSpPr>
          <p:cNvPr id="19465" name="Rectangle 30"/>
          <p:cNvSpPr>
            <a:spLocks noChangeArrowheads="1"/>
          </p:cNvSpPr>
          <p:nvPr/>
        </p:nvSpPr>
        <p:spPr bwMode="auto">
          <a:xfrm>
            <a:off x="7548563" y="344488"/>
            <a:ext cx="842962" cy="487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CO"/>
          </a:p>
        </p:txBody>
      </p:sp>
      <p:sp>
        <p:nvSpPr>
          <p:cNvPr id="19466" name="Rectangle 49"/>
          <p:cNvSpPr>
            <a:spLocks noChangeArrowheads="1"/>
          </p:cNvSpPr>
          <p:nvPr/>
        </p:nvSpPr>
        <p:spPr bwMode="auto">
          <a:xfrm>
            <a:off x="8212138" y="3941763"/>
            <a:ext cx="842962" cy="487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CO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CO" dirty="0" smtClean="0"/>
              <a:t>Actividades por Gran idea</a:t>
            </a:r>
            <a:endParaRPr lang="en-US" dirty="0" smtClean="0"/>
          </a:p>
        </p:txBody>
      </p:sp>
      <p:sp>
        <p:nvSpPr>
          <p:cNvPr id="20482" name="Text Placeholder 6"/>
          <p:cNvSpPr>
            <a:spLocks noGrp="1"/>
          </p:cNvSpPr>
          <p:nvPr>
            <p:ph type="body" idx="1"/>
          </p:nvPr>
        </p:nvSpPr>
        <p:spPr>
          <a:xfrm>
            <a:off x="1008063" y="1209675"/>
            <a:ext cx="4040187" cy="639763"/>
          </a:xfrm>
        </p:spPr>
        <p:txBody>
          <a:bodyPr/>
          <a:lstStyle/>
          <a:p>
            <a:pPr algn="ctr" eaLnBrk="1" hangingPunct="1"/>
            <a:r>
              <a:rPr lang="es-CO" smtClean="0"/>
              <a:t>Integración de TIC</a:t>
            </a:r>
            <a:endParaRPr lang="en-US" smtClean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1220788" y="2354263"/>
            <a:ext cx="4040187" cy="2827337"/>
          </a:xfrm>
        </p:spPr>
        <p:txBody>
          <a:bodyPr/>
          <a:lstStyle/>
          <a:p>
            <a:pPr eaLnBrk="1" hangingPunct="1"/>
            <a:r>
              <a:rPr lang="es-CO" sz="2000" dirty="0" smtClean="0"/>
              <a:t>Las </a:t>
            </a:r>
            <a:r>
              <a:rPr lang="es-CO" sz="2000" dirty="0" smtClean="0"/>
              <a:t>TIC se pueden usar bajo enfoques educativos algorítmico o heurístico</a:t>
            </a:r>
            <a:r>
              <a:rPr lang="es-CO" sz="2000" dirty="0" smtClean="0"/>
              <a:t>.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s-CO" sz="2000" dirty="0" smtClean="0"/>
              <a:t>Las TIC se pueden usar en modos expositivo, activo, o interactivo, o combinación de ellos</a:t>
            </a:r>
            <a:r>
              <a:rPr lang="es-CO" sz="2000" dirty="0" smtClean="0"/>
              <a:t>.</a:t>
            </a:r>
            <a:endParaRPr lang="en-US" sz="1800" dirty="0" smtClean="0"/>
          </a:p>
        </p:txBody>
      </p:sp>
      <p:sp>
        <p:nvSpPr>
          <p:cNvPr id="20484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5083175" y="1174750"/>
            <a:ext cx="4041775" cy="639763"/>
          </a:xfrm>
        </p:spPr>
        <p:txBody>
          <a:bodyPr/>
          <a:lstStyle/>
          <a:p>
            <a:pPr eaLnBrk="1" hangingPunct="1"/>
            <a:r>
              <a:rPr lang="es-CO" dirty="0" smtClean="0"/>
              <a:t>Pedagogía activa</a:t>
            </a:r>
            <a:endParaRPr lang="en-US" dirty="0" smtClean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5102225" y="2185988"/>
            <a:ext cx="4041775" cy="4064687"/>
          </a:xfrm>
        </p:spPr>
        <p:txBody>
          <a:bodyPr/>
          <a:lstStyle/>
          <a:p>
            <a:pPr eaLnBrk="1" hangingPunct="1"/>
            <a:r>
              <a:rPr lang="es-ES" sz="2000" dirty="0" smtClean="0"/>
              <a:t>El proceso enseñanza-aprendizaje debe estar centrado en la actividad de los estudiantes o de los grupos de estos</a:t>
            </a:r>
            <a:r>
              <a:rPr lang="es-ES" sz="2000" dirty="0" smtClean="0"/>
              <a:t>.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s-ES" sz="2000" dirty="0" smtClean="0"/>
              <a:t>El alumno tiene un rol activo en el proceso de aprendizaje, busca alternativas, desarrolla proyectos y analiza casos en un ambiente de trabajo colaborativo.</a:t>
            </a:r>
            <a:endParaRPr lang="en-US" sz="20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LE-MyDiagr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36888" y="1387475"/>
            <a:ext cx="3810000" cy="2857500"/>
          </a:xfr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911350" y="166688"/>
            <a:ext cx="7010400" cy="838200"/>
          </a:xfrm>
        </p:spPr>
        <p:txBody>
          <a:bodyPr/>
          <a:lstStyle/>
          <a:p>
            <a:pPr eaLnBrk="1" hangingPunct="1"/>
            <a:r>
              <a:rPr lang="es-CO" sz="2800" smtClean="0"/>
              <a:t>APA:</a:t>
            </a:r>
            <a:br>
              <a:rPr lang="es-CO" sz="2800" smtClean="0"/>
            </a:br>
            <a:r>
              <a:rPr lang="es-CO" sz="2800" smtClean="0"/>
              <a:t>Ambientes Personales para Aprender </a:t>
            </a:r>
            <a:endParaRPr lang="en-US" smtClean="0"/>
          </a:p>
        </p:txBody>
      </p:sp>
      <p:pic>
        <p:nvPicPr>
          <p:cNvPr id="5" name="Picture 4" descr="PLE_ejemplo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6688" y="1319213"/>
            <a:ext cx="7707312" cy="509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CO" smtClean="0"/>
              <a:t>Los estudiantes y/o los grupos construyen conocimiento</a:t>
            </a:r>
            <a:endParaRPr lang="en-US" smtClean="0"/>
          </a:p>
        </p:txBody>
      </p:sp>
      <p:pic>
        <p:nvPicPr>
          <p:cNvPr id="31746" name="Content Placeholder 7" descr="ITESM_Tecnicas_didactica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91412" y="1352875"/>
            <a:ext cx="6379382" cy="2891580"/>
          </a:xfrm>
        </p:spPr>
      </p:pic>
      <p:pic>
        <p:nvPicPr>
          <p:cNvPr id="16" name="Picture 15" descr="Ciegos_elefante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1" y="4653887"/>
            <a:ext cx="3468541" cy="220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Grandesidea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0188" y="0"/>
            <a:ext cx="5467350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663700" y="889000"/>
            <a:ext cx="6959600" cy="2006600"/>
            <a:chOff x="968" y="600"/>
            <a:chExt cx="4384" cy="1264"/>
          </a:xfrm>
        </p:grpSpPr>
        <p:pic>
          <p:nvPicPr>
            <p:cNvPr id="21521" name="Picture 6" descr="Entendimientos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8" y="768"/>
              <a:ext cx="4384" cy="1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22" name="Line 7"/>
            <p:cNvSpPr>
              <a:spLocks noChangeShapeType="1"/>
            </p:cNvSpPr>
            <p:nvPr/>
          </p:nvSpPr>
          <p:spPr bwMode="auto">
            <a:xfrm>
              <a:off x="2144" y="616"/>
              <a:ext cx="672" cy="1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21523" name="Line 8"/>
            <p:cNvSpPr>
              <a:spLocks noChangeShapeType="1"/>
            </p:cNvSpPr>
            <p:nvPr/>
          </p:nvSpPr>
          <p:spPr bwMode="auto">
            <a:xfrm>
              <a:off x="2768" y="624"/>
              <a:ext cx="136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21524" name="Line 9"/>
            <p:cNvSpPr>
              <a:spLocks noChangeShapeType="1"/>
            </p:cNvSpPr>
            <p:nvPr/>
          </p:nvSpPr>
          <p:spPr bwMode="auto">
            <a:xfrm flipH="1">
              <a:off x="3024" y="600"/>
              <a:ext cx="496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048000" y="1079500"/>
            <a:ext cx="6096000" cy="4221163"/>
            <a:chOff x="1920" y="697"/>
            <a:chExt cx="3840" cy="2659"/>
          </a:xfrm>
        </p:grpSpPr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1920" y="697"/>
              <a:ext cx="3840" cy="2659"/>
              <a:chOff x="1920" y="697"/>
              <a:chExt cx="3840" cy="2659"/>
            </a:xfrm>
          </p:grpSpPr>
          <p:pic>
            <p:nvPicPr>
              <p:cNvPr id="21517" name="Picture 12" descr="TaRubricas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20" y="1844"/>
                <a:ext cx="3840" cy="15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18" name="Text Box 13"/>
              <p:cNvSpPr txBox="1">
                <a:spLocks noChangeArrowheads="1"/>
              </p:cNvSpPr>
              <p:nvPr/>
            </p:nvSpPr>
            <p:spPr bwMode="auto">
              <a:xfrm>
                <a:off x="5030" y="1731"/>
                <a:ext cx="600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CO" sz="800">
                    <a:latin typeface="Tahoma" pitchFamily="34" charset="0"/>
                  </a:rPr>
                  <a:t>Sirve para definir</a:t>
                </a:r>
                <a:endParaRPr lang="es-ES" sz="800">
                  <a:latin typeface="Tahoma" pitchFamily="34" charset="0"/>
                </a:endParaRPr>
              </a:p>
            </p:txBody>
          </p:sp>
          <p:sp>
            <p:nvSpPr>
              <p:cNvPr id="21519" name="Freeform 14"/>
              <p:cNvSpPr>
                <a:spLocks/>
              </p:cNvSpPr>
              <p:nvPr/>
            </p:nvSpPr>
            <p:spPr bwMode="auto">
              <a:xfrm>
                <a:off x="3368" y="697"/>
                <a:ext cx="2320" cy="1071"/>
              </a:xfrm>
              <a:custGeom>
                <a:avLst/>
                <a:gdLst>
                  <a:gd name="T0" fmla="*/ 0 w 2320"/>
                  <a:gd name="T1" fmla="*/ 263 h 1071"/>
                  <a:gd name="T2" fmla="*/ 1984 w 2320"/>
                  <a:gd name="T3" fmla="*/ 135 h 1071"/>
                  <a:gd name="T4" fmla="*/ 2016 w 2320"/>
                  <a:gd name="T5" fmla="*/ 1071 h 1071"/>
                  <a:gd name="T6" fmla="*/ 0 60000 65536"/>
                  <a:gd name="T7" fmla="*/ 0 60000 65536"/>
                  <a:gd name="T8" fmla="*/ 0 60000 65536"/>
                  <a:gd name="T9" fmla="*/ 0 w 2320"/>
                  <a:gd name="T10" fmla="*/ 0 h 1071"/>
                  <a:gd name="T11" fmla="*/ 2320 w 2320"/>
                  <a:gd name="T12" fmla="*/ 1071 h 107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20" h="1071">
                    <a:moveTo>
                      <a:pt x="0" y="263"/>
                    </a:moveTo>
                    <a:cubicBezTo>
                      <a:pt x="824" y="131"/>
                      <a:pt x="1648" y="0"/>
                      <a:pt x="1984" y="135"/>
                    </a:cubicBezTo>
                    <a:cubicBezTo>
                      <a:pt x="2320" y="270"/>
                      <a:pt x="2011" y="915"/>
                      <a:pt x="2016" y="1071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21520" name="Line 15"/>
              <p:cNvSpPr>
                <a:spLocks noChangeShapeType="1"/>
              </p:cNvSpPr>
              <p:nvPr/>
            </p:nvSpPr>
            <p:spPr bwMode="auto">
              <a:xfrm>
                <a:off x="4680" y="1096"/>
                <a:ext cx="536" cy="5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sp>
          <p:nvSpPr>
            <p:cNvPr id="21516" name="Line 16"/>
            <p:cNvSpPr>
              <a:spLocks noChangeShapeType="1"/>
            </p:cNvSpPr>
            <p:nvPr/>
          </p:nvSpPr>
          <p:spPr bwMode="auto">
            <a:xfrm flipH="1">
              <a:off x="5344" y="1840"/>
              <a:ext cx="40" cy="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2044700" y="2895600"/>
            <a:ext cx="6731000" cy="3651250"/>
            <a:chOff x="1288" y="1824"/>
            <a:chExt cx="4240" cy="2300"/>
          </a:xfrm>
        </p:grpSpPr>
        <p:grpSp>
          <p:nvGrpSpPr>
            <p:cNvPr id="6" name="Group 51"/>
            <p:cNvGrpSpPr>
              <a:grpSpLocks/>
            </p:cNvGrpSpPr>
            <p:nvPr/>
          </p:nvGrpSpPr>
          <p:grpSpPr bwMode="auto">
            <a:xfrm>
              <a:off x="1432" y="1840"/>
              <a:ext cx="4096" cy="2284"/>
              <a:chOff x="1528" y="1840"/>
              <a:chExt cx="3840" cy="2212"/>
            </a:xfrm>
          </p:grpSpPr>
          <p:sp>
            <p:nvSpPr>
              <p:cNvPr id="21512" name="Line 52"/>
              <p:cNvSpPr>
                <a:spLocks noChangeShapeType="1"/>
              </p:cNvSpPr>
              <p:nvPr/>
            </p:nvSpPr>
            <p:spPr bwMode="auto">
              <a:xfrm flipH="1">
                <a:off x="4448" y="2352"/>
                <a:ext cx="640" cy="11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pic>
            <p:nvPicPr>
              <p:cNvPr id="21513" name="Picture 53" descr="Resto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528" y="3500"/>
                <a:ext cx="3840" cy="5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14" name="Line 54"/>
              <p:cNvSpPr>
                <a:spLocks noChangeShapeType="1"/>
              </p:cNvSpPr>
              <p:nvPr/>
            </p:nvSpPr>
            <p:spPr bwMode="auto">
              <a:xfrm flipH="1">
                <a:off x="3136" y="1840"/>
                <a:ext cx="64" cy="16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sp>
          <p:nvSpPr>
            <p:cNvPr id="21510" name="Line 55"/>
            <p:cNvSpPr>
              <a:spLocks noChangeShapeType="1"/>
            </p:cNvSpPr>
            <p:nvPr/>
          </p:nvSpPr>
          <p:spPr bwMode="auto">
            <a:xfrm>
              <a:off x="1776" y="1824"/>
              <a:ext cx="56" cy="1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21511" name="Line 56"/>
            <p:cNvSpPr>
              <a:spLocks noChangeShapeType="1"/>
            </p:cNvSpPr>
            <p:nvPr/>
          </p:nvSpPr>
          <p:spPr bwMode="auto">
            <a:xfrm>
              <a:off x="1288" y="1824"/>
              <a:ext cx="440" cy="18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Objetivos</a:t>
            </a:r>
            <a:endParaRPr lang="es-ES" dirty="0" smtClean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66247" y="1550656"/>
            <a:ext cx="6762750" cy="1609725"/>
          </a:xfrm>
        </p:spPr>
        <p:txBody>
          <a:bodyPr/>
          <a:lstStyle/>
          <a:p>
            <a:pPr algn="just">
              <a:buFontTx/>
              <a:buNone/>
            </a:pPr>
            <a:r>
              <a:rPr lang="es-CO" sz="2000" dirty="0" smtClean="0"/>
              <a:t>1. Desarrollar criterio acerca del uso de una metodología sistémica para diseñar cursos para la comprensión de grandes ideas, con pedagogía activa y con integración de tecnología</a:t>
            </a:r>
          </a:p>
          <a:p>
            <a:pPr>
              <a:buFontTx/>
              <a:buNone/>
            </a:pPr>
            <a:endParaRPr lang="es-CO" sz="2000" dirty="0" smtClean="0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1876709" y="3245111"/>
            <a:ext cx="66770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0" hangingPunct="0">
              <a:spcBef>
                <a:spcPct val="50000"/>
              </a:spcBef>
            </a:pPr>
            <a:r>
              <a:rPr lang="es-CO" sz="2000" dirty="0"/>
              <a:t>2. Desarrollar habilidad en el uso de la metodología mencionada, con la elaboración de un componente de cada uno de los cursos que se rediseñan en la </a:t>
            </a:r>
            <a:r>
              <a:rPr lang="es-CO" sz="2000" dirty="0" smtClean="0"/>
              <a:t>UNAD (uno por Escuela)</a:t>
            </a:r>
            <a:endParaRPr lang="es-CO" sz="2000" dirty="0"/>
          </a:p>
          <a:p>
            <a:pPr marL="342900" indent="-342900" eaLnBrk="0" hangingPunct="0">
              <a:spcBef>
                <a:spcPct val="50000"/>
              </a:spcBef>
              <a:buFontTx/>
              <a:buChar char="•"/>
            </a:pPr>
            <a:endParaRPr lang="es-CO" sz="2000" dirty="0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1937034" y="4874786"/>
            <a:ext cx="65373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 eaLnBrk="0" hangingPunct="0">
              <a:spcBef>
                <a:spcPct val="50000"/>
              </a:spcBef>
              <a:buFontTx/>
              <a:buAutoNum type="arabicPeriod" startAt="3"/>
            </a:pPr>
            <a:r>
              <a:rPr lang="es-CO" sz="2000" dirty="0"/>
              <a:t>Sentar las bases para el seguimiento al diseño e implementación de cada uno de </a:t>
            </a:r>
            <a:r>
              <a:rPr lang="es-CO" sz="2000" dirty="0" smtClean="0"/>
              <a:t>los </a:t>
            </a:r>
            <a:r>
              <a:rPr lang="es-CO" sz="2000" dirty="0"/>
              <a:t>cursos que la UNAD desea rediseñar</a:t>
            </a:r>
            <a:endParaRPr lang="es-ES" sz="2000" dirty="0"/>
          </a:p>
        </p:txBody>
      </p:sp>
      <p:pic>
        <p:nvPicPr>
          <p:cNvPr id="17413" name="Picture 7" descr="go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2463" y="0"/>
            <a:ext cx="2141537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/>
      <p:bldP spid="27653" grpId="0"/>
      <p:bldP spid="276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Necesidad educativa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1766248" y="1286231"/>
            <a:ext cx="7010400" cy="955675"/>
          </a:xfrm>
        </p:spPr>
        <p:txBody>
          <a:bodyPr/>
          <a:lstStyle/>
          <a:p>
            <a:pPr eaLnBrk="1" hangingPunct="1"/>
            <a:r>
              <a:rPr lang="en-US" dirty="0" err="1" smtClean="0"/>
              <a:t>Necesidad</a:t>
            </a:r>
            <a:r>
              <a:rPr lang="en-US" dirty="0" smtClean="0"/>
              <a:t>: </a:t>
            </a:r>
            <a:r>
              <a:rPr lang="en-US" dirty="0" err="1" smtClean="0"/>
              <a:t>discrepancia</a:t>
            </a:r>
            <a:r>
              <a:rPr lang="en-US" dirty="0" smtClean="0"/>
              <a:t> entre el “</a:t>
            </a:r>
            <a:r>
              <a:rPr lang="en-US" dirty="0" err="1" smtClean="0"/>
              <a:t>deber</a:t>
            </a:r>
            <a:r>
              <a:rPr lang="en-US" dirty="0" smtClean="0"/>
              <a:t> ser” (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dirty="0" err="1" smtClean="0"/>
              <a:t>deseado</a:t>
            </a:r>
            <a:r>
              <a:rPr lang="en-US" dirty="0" smtClean="0"/>
              <a:t>) y el “</a:t>
            </a:r>
            <a:r>
              <a:rPr lang="en-US" dirty="0" err="1" smtClean="0"/>
              <a:t>es</a:t>
            </a:r>
            <a:r>
              <a:rPr lang="en-US" dirty="0" smtClean="0"/>
              <a:t>” (</a:t>
            </a:r>
            <a:r>
              <a:rPr lang="en-US" dirty="0" err="1" smtClean="0"/>
              <a:t>estado</a:t>
            </a:r>
            <a:r>
              <a:rPr lang="en-US" dirty="0" smtClean="0"/>
              <a:t> actual)</a:t>
            </a:r>
          </a:p>
        </p:txBody>
      </p:sp>
      <p:sp>
        <p:nvSpPr>
          <p:cNvPr id="7174" name="Content Placeholder 2"/>
          <p:cNvSpPr>
            <a:spLocks/>
          </p:cNvSpPr>
          <p:nvPr/>
        </p:nvSpPr>
        <p:spPr bwMode="auto">
          <a:xfrm>
            <a:off x="1709738" y="2524125"/>
            <a:ext cx="7037387" cy="369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2400" dirty="0"/>
              <a:t>El “</a:t>
            </a:r>
            <a:r>
              <a:rPr lang="en-US" sz="2400" dirty="0" err="1"/>
              <a:t>estado</a:t>
            </a:r>
            <a:r>
              <a:rPr lang="en-US" sz="2400" dirty="0"/>
              <a:t> </a:t>
            </a:r>
            <a:r>
              <a:rPr lang="en-US" sz="2400" dirty="0" err="1"/>
              <a:t>deseado</a:t>
            </a:r>
            <a:r>
              <a:rPr lang="en-US" sz="2400" dirty="0"/>
              <a:t>” de un </a:t>
            </a:r>
            <a:r>
              <a:rPr lang="en-US" sz="2400" dirty="0" err="1"/>
              <a:t>curso</a:t>
            </a:r>
            <a:r>
              <a:rPr lang="en-US" sz="2400" dirty="0"/>
              <a:t> se </a:t>
            </a:r>
            <a:r>
              <a:rPr lang="en-US" sz="2400" dirty="0" err="1"/>
              <a:t>puede</a:t>
            </a:r>
            <a:r>
              <a:rPr lang="en-US" sz="2400" dirty="0"/>
              <a:t> </a:t>
            </a:r>
            <a:r>
              <a:rPr lang="en-US" sz="2400" dirty="0" err="1"/>
              <a:t>establecer</a:t>
            </a:r>
            <a:r>
              <a:rPr lang="en-US" sz="2400" dirty="0"/>
              <a:t> a </a:t>
            </a:r>
            <a:r>
              <a:rPr lang="en-US" sz="2400" dirty="0" err="1"/>
              <a:t>partir</a:t>
            </a:r>
            <a:r>
              <a:rPr lang="en-US" sz="2400" dirty="0"/>
              <a:t> de: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200" i="1" dirty="0" err="1"/>
              <a:t>Est</a:t>
            </a:r>
            <a:r>
              <a:rPr lang="es-CO" sz="2200" i="1" dirty="0" err="1"/>
              <a:t>ándares</a:t>
            </a:r>
            <a:r>
              <a:rPr lang="es-CO" sz="2200" i="1" dirty="0"/>
              <a:t> disciplinares (inter)nacionales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</a:pPr>
            <a:r>
              <a:rPr lang="es-CO" sz="2200" i="1" dirty="0"/>
              <a:t>Perfil profesional del futuro graduado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</a:pPr>
            <a:r>
              <a:rPr lang="es-CO" sz="2200" i="1" dirty="0"/>
              <a:t>Requerimientos profesionales de cursos futuros en la carrera a los que sirve de base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</a:pPr>
            <a:r>
              <a:rPr lang="es-CO" sz="2200" i="1" dirty="0"/>
              <a:t>Necesidades sentidas por la comunidad educativa (padres, directivos, docentes, estudiantes), competencias deseables</a:t>
            </a:r>
            <a:endParaRPr lang="en-US" sz="2200" i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Grandes ideas 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615743" y="1599821"/>
            <a:ext cx="6942138" cy="1849438"/>
          </a:xfrm>
        </p:spPr>
        <p:txBody>
          <a:bodyPr/>
          <a:lstStyle/>
          <a:p>
            <a:pPr algn="just" eaLnBrk="1" hangingPunct="1"/>
            <a:r>
              <a:rPr lang="es-CO" sz="2200" dirty="0" smtClean="0"/>
              <a:t>Cada disciplina tiene macro y micro conceptos. Los primeros dan las categorías más amplias del conocimiento y los segundos permiten profundizar en el saber, establecer los objetos de estudio y las relaciones entre ellos. </a:t>
            </a:r>
          </a:p>
        </p:txBody>
      </p:sp>
      <p:pic>
        <p:nvPicPr>
          <p:cNvPr id="11268" name="Picture 6" descr="Ide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3625" y="0"/>
            <a:ext cx="17303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Content Placeholder 2"/>
          <p:cNvSpPr>
            <a:spLocks/>
          </p:cNvSpPr>
          <p:nvPr/>
        </p:nvSpPr>
        <p:spPr bwMode="auto">
          <a:xfrm>
            <a:off x="1679575" y="3878263"/>
            <a:ext cx="6954838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50000"/>
              </a:spcBef>
              <a:buFontTx/>
              <a:buChar char="•"/>
            </a:pPr>
            <a:r>
              <a:rPr lang="es-CO" sz="2200" dirty="0"/>
              <a:t>Las grandes ideas son los </a:t>
            </a:r>
            <a:r>
              <a:rPr lang="es-CO" sz="2200" b="1" dirty="0"/>
              <a:t>conceptos fundamentales del curso </a:t>
            </a:r>
            <a:r>
              <a:rPr lang="es-CO" sz="2200" dirty="0"/>
              <a:t>que responden a las necesidades </a:t>
            </a:r>
            <a:r>
              <a:rPr lang="es-CO" sz="2200" dirty="0" smtClean="0"/>
              <a:t>detectadas</a:t>
            </a:r>
            <a:endParaRPr lang="en-US" sz="22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600200" y="317500"/>
            <a:ext cx="7010400" cy="838200"/>
          </a:xfrm>
        </p:spPr>
        <p:txBody>
          <a:bodyPr/>
          <a:lstStyle/>
          <a:p>
            <a:pPr eaLnBrk="1" hangingPunct="1"/>
            <a:r>
              <a:rPr lang="es-CO" smtClean="0"/>
              <a:t>Entendimientos perdurables</a:t>
            </a:r>
            <a:endParaRPr lang="en-US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1559234" y="1461021"/>
            <a:ext cx="6340475" cy="1546225"/>
          </a:xfrm>
        </p:spPr>
        <p:txBody>
          <a:bodyPr/>
          <a:lstStyle/>
          <a:p>
            <a:pPr algn="just" eaLnBrk="1" hangingPunct="1"/>
            <a:r>
              <a:rPr lang="es-CO" sz="2200" dirty="0" smtClean="0"/>
              <a:t>Los conceptos de cada gran idea que interesa que perduren en el tiempo, que los estudiantes recuerden más allá del examen final del </a:t>
            </a:r>
            <a:r>
              <a:rPr lang="es-CO" sz="2200" dirty="0" smtClean="0"/>
              <a:t>curso</a:t>
            </a:r>
            <a:endParaRPr lang="es-CO" sz="2200" dirty="0" smtClean="0"/>
          </a:p>
          <a:p>
            <a:pPr eaLnBrk="1" hangingPunct="1"/>
            <a:endParaRPr lang="es-CO" dirty="0" smtClean="0"/>
          </a:p>
          <a:p>
            <a:pPr eaLnBrk="1" hangingPunct="1"/>
            <a:endParaRPr lang="en-US" dirty="0" smtClean="0"/>
          </a:p>
        </p:txBody>
      </p:sp>
      <p:graphicFrame>
        <p:nvGraphicFramePr>
          <p:cNvPr id="10272" name="Group 32"/>
          <p:cNvGraphicFramePr>
            <a:graphicFrameLocks noGrp="1"/>
          </p:cNvGraphicFramePr>
          <p:nvPr/>
        </p:nvGraphicFramePr>
        <p:xfrm>
          <a:off x="2219325" y="3160713"/>
          <a:ext cx="5740400" cy="3027045"/>
        </p:xfrm>
        <a:graphic>
          <a:graphicData uri="http://schemas.openxmlformats.org/drawingml/2006/table">
            <a:tbl>
              <a:tblPr/>
              <a:tblGrid>
                <a:gridCol w="1803400"/>
                <a:gridCol w="3937000"/>
              </a:tblGrid>
              <a:tr h="771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Gran Idea</a:t>
                      </a: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Entendimientos perdurables</a:t>
                      </a: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Diseño para la comprensión de grandes ideas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Las grandes ideas son los macro-conceptos fundamentales de enseñar en un curso.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No todo lo que se puede enseñar sobre algo hay que incluirlo en un curso, sino aquello que es fundamental, en atención a los requerimientos del contexto relevante.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pic>
        <p:nvPicPr>
          <p:cNvPr id="12306" name="Picture 33" descr="entendimiento perdurab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9375" y="0"/>
            <a:ext cx="1444625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/>
          </p:cNvSpPr>
          <p:nvPr/>
        </p:nvSpPr>
        <p:spPr bwMode="auto">
          <a:xfrm>
            <a:off x="1593850" y="222250"/>
            <a:ext cx="710565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CO" sz="3200" b="1">
                <a:solidFill>
                  <a:srgbClr val="006666"/>
                </a:solidFill>
                <a:latin typeface="Tahoma" pitchFamily="34" charset="0"/>
              </a:rPr>
              <a:t>Estructura conceptual del diseño</a:t>
            </a:r>
            <a:endParaRPr lang="en-US" sz="3200" b="1">
              <a:solidFill>
                <a:srgbClr val="006666"/>
              </a:solidFill>
              <a:latin typeface="Tahoma" pitchFamily="34" charset="0"/>
            </a:endParaRPr>
          </a:p>
        </p:txBody>
      </p:sp>
      <p:pic>
        <p:nvPicPr>
          <p:cNvPr id="15363" name="Picture 9" descr="Grandesidea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4050" y="1384300"/>
            <a:ext cx="4241800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0" descr="Entendimientos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0100" y="2438400"/>
            <a:ext cx="6908800" cy="29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Entendimientos perdurables</a:t>
            </a:r>
          </a:p>
        </p:txBody>
      </p:sp>
      <p:sp>
        <p:nvSpPr>
          <p:cNvPr id="17411" name="Content Placeholder 2"/>
          <p:cNvSpPr>
            <a:spLocks/>
          </p:cNvSpPr>
          <p:nvPr/>
        </p:nvSpPr>
        <p:spPr bwMode="auto">
          <a:xfrm>
            <a:off x="1724025" y="1357313"/>
            <a:ext cx="6969125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s-CO" sz="2400"/>
              <a:t>Se detallan con ayuda de 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</a:pPr>
            <a:r>
              <a:rPr lang="es-CO" sz="2400" i="1"/>
              <a:t>Interrogantes esenciales</a:t>
            </a:r>
            <a:endParaRPr lang="es-CO" altLang="ja-JP" sz="2400" i="1">
              <a:ea typeface="ＭＳ Ｐゴシック" pitchFamily="34" charset="-128"/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</a:pPr>
            <a:r>
              <a:rPr lang="es-CO" altLang="ja-JP" sz="2400" i="1">
                <a:ea typeface="ＭＳ Ｐゴシック" pitchFamily="34" charset="-128"/>
              </a:rPr>
              <a:t>Resultados observables</a:t>
            </a:r>
            <a:endParaRPr lang="es-CO" sz="2400" i="1"/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</a:pPr>
            <a:r>
              <a:rPr lang="es-CO" sz="2400" i="1"/>
              <a:t>Conceptos errados y conceptos previos</a:t>
            </a:r>
          </a:p>
          <a:p>
            <a:pPr marL="342900" indent="-342900">
              <a:spcBef>
                <a:spcPct val="50000"/>
              </a:spcBef>
            </a:pPr>
            <a:endParaRPr lang="es-CO" sz="2400"/>
          </a:p>
        </p:txBody>
      </p:sp>
      <p:pic>
        <p:nvPicPr>
          <p:cNvPr id="17412" name="Picture 5" descr="resultad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9600" y="3581400"/>
            <a:ext cx="430530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s-CO" smtClean="0"/>
              <a:t>Interrogantes esenciales</a:t>
            </a:r>
            <a:endParaRPr lang="en-US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4294967295"/>
          </p:nvPr>
        </p:nvSpPr>
        <p:spPr>
          <a:xfrm>
            <a:off x="1673225" y="1249363"/>
            <a:ext cx="7078663" cy="1854200"/>
          </a:xfrm>
        </p:spPr>
        <p:txBody>
          <a:bodyPr/>
          <a:lstStyle/>
          <a:p>
            <a:pPr eaLnBrk="1" hangingPunct="1"/>
            <a:r>
              <a:rPr lang="es-CO" dirty="0" smtClean="0"/>
              <a:t>Ayudan a lograr mayor entendimiento de las grandes ideas y llevan a pensar más allá</a:t>
            </a:r>
          </a:p>
          <a:p>
            <a:pPr eaLnBrk="1" hangingPunct="1"/>
            <a:r>
              <a:rPr lang="es-CO" dirty="0" smtClean="0"/>
              <a:t>Desencadenan conexiones significativas con conocimiento previo y experiencias personales</a:t>
            </a:r>
          </a:p>
          <a:p>
            <a:pPr eaLnBrk="1" hangingPunct="1"/>
            <a:endParaRPr lang="es-CO" dirty="0" smtClean="0"/>
          </a:p>
          <a:p>
            <a:pPr eaLnBrk="1" hangingPunct="1">
              <a:buFontTx/>
              <a:buNone/>
            </a:pPr>
            <a:endParaRPr lang="es-CO" sz="2000" dirty="0" smtClean="0"/>
          </a:p>
        </p:txBody>
      </p:sp>
      <p:graphicFrame>
        <p:nvGraphicFramePr>
          <p:cNvPr id="18449" name="Group 17"/>
          <p:cNvGraphicFramePr>
            <a:graphicFrameLocks noGrp="1"/>
          </p:cNvGraphicFramePr>
          <p:nvPr/>
        </p:nvGraphicFramePr>
        <p:xfrm>
          <a:off x="2008188" y="3722688"/>
          <a:ext cx="6705600" cy="2536508"/>
        </p:xfrm>
        <a:graphic>
          <a:graphicData uri="http://schemas.openxmlformats.org/drawingml/2006/table">
            <a:tbl>
              <a:tblPr/>
              <a:tblGrid>
                <a:gridCol w="2538412"/>
                <a:gridCol w="4167188"/>
              </a:tblGrid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Entendimiento perdurable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Interrogantes esenciales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O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No todo lo que se puede enseñar sobre algo hay que incluirlo en un curso, sino aquello que es fundamental, en atención a los requerimientos del contexto relevante.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CO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¿Por qué vale la pena hallar las grandes ideas de un curso?</a:t>
                      </a:r>
                    </a:p>
                    <a:p>
                      <a:pPr marL="381000" marR="0" lvl="0" indent="-3810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CO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¿Cómo saber que algo es esencial de aprender en un curso?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s-CO" smtClean="0"/>
              <a:t>Preguntas de Espectro Total</a:t>
            </a:r>
            <a:endParaRPr lang="en-US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4294967295"/>
          </p:nvPr>
        </p:nvSpPr>
        <p:spPr>
          <a:xfrm>
            <a:off x="1790700" y="1585913"/>
            <a:ext cx="7048500" cy="3697287"/>
          </a:xfrm>
        </p:spPr>
        <p:txBody>
          <a:bodyPr/>
          <a:lstStyle/>
          <a:p>
            <a:pPr eaLnBrk="1" hangingPunct="1"/>
            <a:r>
              <a:rPr lang="es-CO" sz="2000" dirty="0" smtClean="0"/>
              <a:t>Clasificación creada por Dennis </a:t>
            </a:r>
            <a:r>
              <a:rPr lang="es-CO" sz="2000" dirty="0" err="1" smtClean="0"/>
              <a:t>Mathies</a:t>
            </a:r>
            <a:r>
              <a:rPr lang="es-CO" sz="2000" dirty="0" smtClean="0"/>
              <a:t> (1996) y adaptada en Concord </a:t>
            </a:r>
            <a:r>
              <a:rPr lang="es-CO" sz="2000" dirty="0" err="1" smtClean="0"/>
              <a:t>Consortium</a:t>
            </a:r>
            <a:r>
              <a:rPr lang="es-CO" sz="2000" dirty="0" smtClean="0"/>
              <a:t> (2000). </a:t>
            </a:r>
            <a:endParaRPr lang="es-CO" sz="2000" dirty="0" smtClean="0"/>
          </a:p>
          <a:p>
            <a:pPr eaLnBrk="1" hangingPunct="1"/>
            <a:endParaRPr lang="es-CO" sz="2000" dirty="0" smtClean="0"/>
          </a:p>
          <a:p>
            <a:pPr eaLnBrk="1" hangingPunct="1"/>
            <a:r>
              <a:rPr lang="es-CO" sz="2000" dirty="0" smtClean="0"/>
              <a:t>Permite generar preguntas que exigen pensar:</a:t>
            </a:r>
          </a:p>
          <a:p>
            <a:pPr lvl="1" eaLnBrk="1" hangingPunct="1"/>
            <a:r>
              <a:rPr lang="es-CO" sz="2000" dirty="0" smtClean="0"/>
              <a:t>PET1: Preguntas que justifican seguir</a:t>
            </a:r>
          </a:p>
          <a:p>
            <a:pPr lvl="1" eaLnBrk="1" hangingPunct="1"/>
            <a:r>
              <a:rPr lang="es-CO" sz="2000" dirty="0" smtClean="0"/>
              <a:t>PET2: Preguntas que aclaran significado</a:t>
            </a:r>
          </a:p>
          <a:p>
            <a:pPr lvl="1" eaLnBrk="1" hangingPunct="1"/>
            <a:r>
              <a:rPr lang="es-CO" sz="2000" dirty="0" smtClean="0"/>
              <a:t>PET3: Preguntas que caracterizan y sustentan</a:t>
            </a:r>
          </a:p>
          <a:p>
            <a:pPr lvl="1" eaLnBrk="1" hangingPunct="1"/>
            <a:r>
              <a:rPr lang="es-CO" sz="2000" dirty="0" smtClean="0"/>
              <a:t>PET4: Preguntas que buscan causas y efectos</a:t>
            </a:r>
          </a:p>
          <a:p>
            <a:pPr lvl="1" eaLnBrk="1" hangingPunct="1"/>
            <a:r>
              <a:rPr lang="es-CO" sz="2000" dirty="0" smtClean="0"/>
              <a:t>PET5: Preguntas que buscan la forma apropiada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030001460">
  <a:themeElements>
    <a:clrScheme name="1844_Classroom Expectations_Copyedite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844_Classroom Expectations_Copyedited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844_Classroom Expectations_Copyedite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TP030001460</Template>
  <TotalTime>1083</TotalTime>
  <Words>663</Words>
  <Application>Microsoft Office PowerPoint</Application>
  <PresentationFormat>Presentación en pantalla (4:3)</PresentationFormat>
  <Paragraphs>74</Paragraphs>
  <Slides>17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TP030001460</vt:lpstr>
      <vt:lpstr>Ambientes activos de aprendizaje con integración de tecnología, para la comprensión de grandes ideas </vt:lpstr>
      <vt:lpstr>Objetivos</vt:lpstr>
      <vt:lpstr>Necesidad educativa</vt:lpstr>
      <vt:lpstr>Grandes ideas </vt:lpstr>
      <vt:lpstr>Entendimientos perdurables</vt:lpstr>
      <vt:lpstr>Diapositiva 6</vt:lpstr>
      <vt:lpstr>Entendimientos perdurables</vt:lpstr>
      <vt:lpstr>Interrogantes esenciales</vt:lpstr>
      <vt:lpstr>Preguntas de Espectro Total</vt:lpstr>
      <vt:lpstr>Resultados observables y conocimientos errados</vt:lpstr>
      <vt:lpstr>Diapositiva 11</vt:lpstr>
      <vt:lpstr>Diapositiva 12</vt:lpstr>
      <vt:lpstr>Diapositiva 13</vt:lpstr>
      <vt:lpstr>Actividades por Gran idea</vt:lpstr>
      <vt:lpstr>APA: Ambientes Personales para Aprender </vt:lpstr>
      <vt:lpstr>Los estudiantes y/o los grupos construyen conocimiento</vt:lpstr>
      <vt:lpstr>Diapositiva 17</vt:lpstr>
    </vt:vector>
  </TitlesOfParts>
  <Company>WSSU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Enseñanza para la comprensión, con pedagogía activa e integración de tecnología</dc:title>
  <dc:creator>Administrator</dc:creator>
  <cp:lastModifiedBy>libia.nieto</cp:lastModifiedBy>
  <cp:revision>60</cp:revision>
  <dcterms:created xsi:type="dcterms:W3CDTF">2011-01-08T07:27:47Z</dcterms:created>
  <dcterms:modified xsi:type="dcterms:W3CDTF">2012-02-22T19:54:33Z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TC300014609990</vt:lpwstr>
  </property>
</Properties>
</file>